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9" r:id="rId1"/>
  </p:sldMasterIdLst>
  <p:notesMasterIdLst>
    <p:notesMasterId r:id="rId25"/>
  </p:notesMasterIdLst>
  <p:sldIdLst>
    <p:sldId id="256" r:id="rId2"/>
    <p:sldId id="257" r:id="rId3"/>
    <p:sldId id="258" r:id="rId4"/>
    <p:sldId id="284" r:id="rId5"/>
    <p:sldId id="291" r:id="rId6"/>
    <p:sldId id="259" r:id="rId7"/>
    <p:sldId id="270" r:id="rId8"/>
    <p:sldId id="271" r:id="rId9"/>
    <p:sldId id="261" r:id="rId10"/>
    <p:sldId id="292" r:id="rId11"/>
    <p:sldId id="277" r:id="rId12"/>
    <p:sldId id="295" r:id="rId13"/>
    <p:sldId id="294" r:id="rId14"/>
    <p:sldId id="293" r:id="rId15"/>
    <p:sldId id="296" r:id="rId16"/>
    <p:sldId id="297" r:id="rId17"/>
    <p:sldId id="298" r:id="rId18"/>
    <p:sldId id="265" r:id="rId19"/>
    <p:sldId id="278" r:id="rId20"/>
    <p:sldId id="290" r:id="rId21"/>
    <p:sldId id="269" r:id="rId22"/>
    <p:sldId id="289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78039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0947-5436-B841-9CAD-3C5425965160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D9AEB-C3A2-1747-8FF8-E63FEF5F8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9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78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Basically just guessing</a:t>
            </a:r>
            <a:r>
              <a:rPr lang="is-IS" dirty="0" smtClean="0"/>
              <a:t>…</a:t>
            </a:r>
          </a:p>
          <a:p>
            <a:endParaRPr lang="is-IS" dirty="0" smtClean="0"/>
          </a:p>
          <a:p>
            <a:r>
              <a:rPr lang="en-US" dirty="0" smtClean="0"/>
              <a:t>Maybe</a:t>
            </a:r>
            <a:r>
              <a:rPr lang="en-US" baseline="0" dirty="0" smtClean="0"/>
              <a:t> I’ll try more advanced rebalancing of the novel data set</a:t>
            </a:r>
          </a:p>
          <a:p>
            <a:r>
              <a:rPr lang="en-US" baseline="0" dirty="0" smtClean="0"/>
              <a:t>Maybe some more clever feature engineering of the text features </a:t>
            </a:r>
          </a:p>
          <a:p>
            <a:r>
              <a:rPr lang="en-US" baseline="0" dirty="0" smtClean="0"/>
              <a:t>Maybe text of the novel synopsis/excerpt has nothing to do with winning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8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75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62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 also visualized writing progress of the whole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site</a:t>
            </a:r>
          </a:p>
          <a:p>
            <a:r>
              <a:rPr lang="en-US" baseline="0" dirty="0" smtClean="0"/>
              <a:t>Broken down by region</a:t>
            </a:r>
          </a:p>
          <a:p>
            <a:r>
              <a:rPr lang="en-US" baseline="0" dirty="0" smtClean="0"/>
              <a:t>Forecasted a user’s progress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though forecast my not look too great, seeing a visual of one’s writing progress can be very motivating</a:t>
            </a:r>
          </a:p>
          <a:p>
            <a:r>
              <a:rPr lang="en-US" baseline="0" dirty="0" smtClean="0"/>
              <a:t>What could also be motivating is knowing how well one can do on the upcoming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contest, before the contest even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8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Expected Daily Average =&gt; Expected </a:t>
            </a:r>
            <a:r>
              <a:rPr lang="en-US" dirty="0" err="1" smtClean="0"/>
              <a:t>Avg</a:t>
            </a:r>
            <a:r>
              <a:rPr lang="en-US" dirty="0" smtClean="0"/>
              <a:t> Submission, a writer is more likely to win.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40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CUT</a:t>
            </a:r>
            <a:r>
              <a:rPr lang="en-US" baseline="0" dirty="0" smtClean="0"/>
              <a:t> or rethink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6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50,000</a:t>
            </a:r>
            <a:r>
              <a:rPr lang="en-US" baseline="0" dirty="0" smtClean="0"/>
              <a:t> words – about 1600 words per day</a:t>
            </a:r>
            <a:endParaRPr lang="en-US" dirty="0" smtClean="0"/>
          </a:p>
          <a:p>
            <a:r>
              <a:rPr lang="en-US" dirty="0" err="1" smtClean="0"/>
              <a:t>NaNoWriMo</a:t>
            </a:r>
            <a:r>
              <a:rPr lang="en-US" dirty="0" smtClean="0"/>
              <a:t> is</a:t>
            </a:r>
            <a:r>
              <a:rPr lang="en-US" baseline="0" dirty="0" smtClean="0"/>
              <a:t> also the name of the non-profit organization that runs the contest, and they also focus on promoting writing fluency and creative education in classrooms around the world and providing free resources to libraries</a:t>
            </a:r>
            <a:endParaRPr lang="en-US" dirty="0" smtClean="0"/>
          </a:p>
          <a:p>
            <a:r>
              <a:rPr lang="en-US" dirty="0" smtClean="0"/>
              <a:t>Over 300,000 participants</a:t>
            </a:r>
          </a:p>
          <a:p>
            <a:r>
              <a:rPr lang="en-US" dirty="0" smtClean="0"/>
              <a:t>600</a:t>
            </a:r>
            <a:r>
              <a:rPr lang="en-US" baseline="0" dirty="0" smtClean="0"/>
              <a:t> different regions</a:t>
            </a:r>
          </a:p>
          <a:p>
            <a:r>
              <a:rPr lang="en-US" baseline="0" dirty="0" smtClean="0"/>
              <a:t>800 volunteers called Municipal Liaisons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5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website</a:t>
            </a:r>
          </a:p>
          <a:p>
            <a:r>
              <a:rPr lang="en-US" baseline="0" dirty="0" smtClean="0"/>
              <a:t>Created an R shiny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</a:t>
            </a:r>
            <a:r>
              <a:rPr lang="en-US" baseline="0" dirty="0" smtClean="0"/>
              <a:t>website</a:t>
            </a:r>
            <a:endParaRPr lang="en-US" baseline="0" dirty="0" smtClean="0"/>
          </a:p>
          <a:p>
            <a:r>
              <a:rPr lang="en-US" baseline="0" dirty="0" smtClean="0"/>
              <a:t>Created an R shiny </a:t>
            </a:r>
            <a:r>
              <a:rPr lang="en-US" baseline="0" dirty="0" smtClean="0"/>
              <a:t>app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Visualizing progress can me very motivating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4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baseline="0" dirty="0" smtClean="0"/>
              <a:t> from this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and XML table of the users word count entries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Wrote a script to go through a list of 500 writers, get whether or not they are a winner, total word count, breakdown by day of the contest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Profile</a:t>
            </a:r>
            <a:r>
              <a:rPr lang="en-US" baseline="0" dirty="0" smtClean="0"/>
              <a:t> data and past novel stats data not accessible by the Word Count API</a:t>
            </a:r>
          </a:p>
          <a:p>
            <a:endParaRPr lang="en-US" dirty="0" smtClean="0"/>
          </a:p>
          <a:p>
            <a:r>
              <a:rPr lang="en-US" dirty="0" smtClean="0"/>
              <a:t>Used Kimono</a:t>
            </a:r>
            <a:r>
              <a:rPr lang="en-US" baseline="0" dirty="0" smtClean="0"/>
              <a:t> labs</a:t>
            </a:r>
            <a:r>
              <a:rPr lang="en-US" dirty="0" smtClean="0"/>
              <a:t> to</a:t>
            </a:r>
            <a:r>
              <a:rPr lang="en-US" baseline="0" dirty="0" smtClean="0"/>
              <a:t> get:</a:t>
            </a:r>
          </a:p>
          <a:p>
            <a:r>
              <a:rPr lang="en-US" baseline="0" dirty="0" smtClean="0"/>
              <a:t>Years participated (purple if they won, blue if otherwise)</a:t>
            </a:r>
          </a:p>
          <a:p>
            <a:r>
              <a:rPr lang="en-US" baseline="0" dirty="0" smtClean="0"/>
              <a:t>Halo if they donated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Kimono Labs shut down their service as of today 2/29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86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 get novel synopsis,</a:t>
            </a:r>
            <a:r>
              <a:rPr lang="en-US" baseline="0" dirty="0" smtClean="0"/>
              <a:t> and excerpt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Couldn’t use kimono labs to</a:t>
            </a:r>
            <a:r>
              <a:rPr lang="en-US" baseline="0" dirty="0" smtClean="0"/>
              <a:t> extract the text data for synopses and excerpt (crashed when I tried)</a:t>
            </a:r>
          </a:p>
          <a:p>
            <a:r>
              <a:rPr lang="en-US" baseline="0" dirty="0" smtClean="0"/>
              <a:t>So parsed the web page using Beautiful Soup (simple, just a few lines)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wanted daily breakdown of word count submission for past novels</a:t>
            </a:r>
          </a:p>
          <a:p>
            <a:r>
              <a:rPr lang="en-US" baseline="0" dirty="0" smtClean="0"/>
              <a:t>Graph is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, couldn’t use kimono labs either</a:t>
            </a:r>
          </a:p>
          <a:p>
            <a:r>
              <a:rPr lang="en-US" baseline="0" dirty="0" smtClean="0"/>
              <a:t>Parsed the raw html doc for single 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48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Num</a:t>
            </a:r>
            <a:r>
              <a:rPr lang="en-US" baseline="0" dirty="0" smtClean="0"/>
              <a:t> Wins vs </a:t>
            </a:r>
            <a:r>
              <a:rPr lang="en-US" baseline="0" dirty="0" err="1" smtClean="0"/>
              <a:t>Num</a:t>
            </a:r>
            <a:r>
              <a:rPr lang="en-US" baseline="0" dirty="0" smtClean="0"/>
              <a:t> Participated -&gt; </a:t>
            </a:r>
          </a:p>
          <a:p>
            <a:r>
              <a:rPr lang="en-US" baseline="0" dirty="0" smtClean="0"/>
              <a:t>	increase in number of years participated -&gt; fewer red dots	</a:t>
            </a:r>
          </a:p>
          <a:p>
            <a:r>
              <a:rPr lang="en-US" baseline="0" dirty="0" smtClean="0"/>
              <a:t>	higher the number of years someone has participated more likely they are to win</a:t>
            </a:r>
          </a:p>
          <a:p>
            <a:r>
              <a:rPr lang="en-US" baseline="0" dirty="0" smtClean="0"/>
              <a:t>		makes sense -&gt; more seasoned writers will be more successful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Were able to commit</a:t>
            </a:r>
            <a:r>
              <a:rPr lang="en-US" baseline="0" dirty="0" smtClean="0"/>
              <a:t> to writing and make a submission every day of the first week of the contest, more likely to win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74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71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6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20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3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7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2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3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29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5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01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4.tiff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13.tiff"/><Relationship Id="rId5" Type="http://schemas.openxmlformats.org/officeDocument/2006/relationships/image" Target="../media/image24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icaless.shinyapps.io/wordcounttracker/" TargetMode="Externa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caless.shinyapps.io/wordcounttracker/" TargetMode="External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png"/><Relationship Id="rId5" Type="http://schemas.openxmlformats.org/officeDocument/2006/relationships/image" Target="../media/image3.tiff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Assembly - DAT-19</a:t>
            </a:r>
            <a:br>
              <a:rPr lang="en-US" dirty="0" smtClean="0"/>
            </a:br>
            <a:r>
              <a:rPr lang="en-US" dirty="0" smtClean="0"/>
              <a:t>Predicting </a:t>
            </a:r>
            <a:r>
              <a:rPr lang="en-US" dirty="0" err="1" smtClean="0"/>
              <a:t>NaNoWriMo</a:t>
            </a:r>
            <a:r>
              <a:rPr lang="en-US" dirty="0" smtClean="0"/>
              <a:t> Winners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Nicole </a:t>
            </a:r>
            <a:r>
              <a:rPr lang="en-US" dirty="0" err="1" smtClean="0"/>
              <a:t>Fronda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371048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678579"/>
              </p:ext>
            </p:extLst>
          </p:nvPr>
        </p:nvGraphicFramePr>
        <p:xfrm>
          <a:off x="5622754" y="3132948"/>
          <a:ext cx="3424993" cy="322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4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Novel Data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Genre</a:t>
                      </a:r>
                      <a:endParaRPr lang="en-US" u="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Words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Unique Words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Sentences in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Paragraph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Reading Score of Synopsis/Excerpt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>
          <a:xfrm>
            <a:off x="3070051" y="4198336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2123 Novels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1333 winners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790 non-winners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263" y="174308"/>
            <a:ext cx="11389895" cy="1450757"/>
          </a:xfrm>
        </p:spPr>
        <p:txBody>
          <a:bodyPr/>
          <a:lstStyle/>
          <a:p>
            <a:r>
              <a:rPr lang="en-US" dirty="0" smtClean="0"/>
              <a:t>Predicting Winning Novels from 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12715"/>
            <a:ext cx="10515600" cy="56464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Could not create an effective model with text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06" y="2229853"/>
            <a:ext cx="4305721" cy="4335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2565014"/>
            <a:ext cx="479257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Logistic Regression – 63%</a:t>
            </a:r>
          </a:p>
          <a:p>
            <a:r>
              <a:rPr lang="en-US" sz="2800" dirty="0" smtClean="0"/>
              <a:t>K Neighbors – 63%</a:t>
            </a:r>
          </a:p>
          <a:p>
            <a:r>
              <a:rPr lang="en-US" sz="2800" dirty="0" smtClean="0"/>
              <a:t>Naïve </a:t>
            </a:r>
            <a:r>
              <a:rPr lang="en-US" sz="2800" dirty="0"/>
              <a:t>Bayes – </a:t>
            </a:r>
            <a:r>
              <a:rPr lang="en-US" sz="2800" dirty="0" smtClean="0"/>
              <a:t>59%</a:t>
            </a:r>
            <a:endParaRPr lang="en-US" sz="2800" dirty="0"/>
          </a:p>
          <a:p>
            <a:r>
              <a:rPr lang="en-US" sz="2800" dirty="0"/>
              <a:t>Support Vector Machine – </a:t>
            </a:r>
            <a:r>
              <a:rPr lang="en-US" sz="2800" dirty="0" smtClean="0"/>
              <a:t>63%</a:t>
            </a:r>
            <a:endParaRPr lang="en-US" sz="2800" dirty="0"/>
          </a:p>
          <a:p>
            <a:r>
              <a:rPr lang="en-US" sz="2800" dirty="0"/>
              <a:t>Decision Tree – </a:t>
            </a:r>
            <a:r>
              <a:rPr lang="en-US" sz="2800" dirty="0" smtClean="0"/>
              <a:t>63%</a:t>
            </a:r>
            <a:endParaRPr lang="en-US" sz="2800" dirty="0"/>
          </a:p>
          <a:p>
            <a:r>
              <a:rPr lang="en-US" sz="2800" dirty="0"/>
              <a:t>Random Forest – </a:t>
            </a:r>
            <a:r>
              <a:rPr lang="en-US" sz="2800" dirty="0" smtClean="0"/>
              <a:t>63%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81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81738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46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53825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90338" y="631474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endParaRPr lang="en-US" sz="4000" dirty="0"/>
          </a:p>
        </p:txBody>
      </p:sp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8905438"/>
              </p:ext>
            </p:extLst>
          </p:nvPr>
        </p:nvGraphicFramePr>
        <p:xfrm>
          <a:off x="148390" y="1459372"/>
          <a:ext cx="4423611" cy="1501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4537"/>
                <a:gridCol w="1474537"/>
                <a:gridCol w="1474537"/>
              </a:tblGrid>
              <a:tr h="6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Actual </a:t>
                      </a:r>
                      <a:r>
                        <a:rPr lang="en-US" sz="1700" dirty="0">
                          <a:effectLst/>
                        </a:rPr>
                        <a:t>0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Actual 1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46</a:t>
                      </a:r>
                      <a:endParaRPr lang="uk-UA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7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22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34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153066"/>
              </p:ext>
            </p:extLst>
          </p:nvPr>
        </p:nvGraphicFramePr>
        <p:xfrm>
          <a:off x="148390" y="3154248"/>
          <a:ext cx="5594685" cy="170587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8937"/>
                <a:gridCol w="1118937"/>
                <a:gridCol w="1118937"/>
                <a:gridCol w="1118937"/>
                <a:gridCol w="1118937"/>
              </a:tblGrid>
              <a:tr h="50972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Precision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Recall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F1-Score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Support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0.69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55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0.77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0.52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0.62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46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173">
                <a:tc>
                  <a:txBody>
                    <a:bodyPr/>
                    <a:lstStyle/>
                    <a:p>
                      <a:r>
                        <a:rPr lang="en-US" sz="1700" dirty="0" err="1">
                          <a:effectLst/>
                        </a:rPr>
                        <a:t>avg</a:t>
                      </a:r>
                      <a:r>
                        <a:rPr lang="en-US" sz="1700" dirty="0">
                          <a:effectLst/>
                        </a:rPr>
                        <a:t>/total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0.73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0.71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0.70</a:t>
                      </a:r>
                      <a:endParaRPr lang="nb-NO" sz="1700" dirty="0">
                        <a:effectLst/>
                      </a:endParaRP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700" dirty="0">
                          <a:effectLst/>
                        </a:rPr>
                        <a:t>101</a:t>
                      </a:r>
                    </a:p>
                  </a:txBody>
                  <a:tcPr marL="151275" marR="151275" marT="69819" marB="69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6853"/>
            <a:ext cx="5364789" cy="53647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682" y="4898761"/>
            <a:ext cx="33828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Other Models:</a:t>
            </a:r>
          </a:p>
          <a:p>
            <a:r>
              <a:rPr lang="en-US" dirty="0" smtClean="0"/>
              <a:t>Naïve </a:t>
            </a:r>
            <a:r>
              <a:rPr lang="en-US" dirty="0"/>
              <a:t>Bayes – 67%</a:t>
            </a:r>
          </a:p>
          <a:p>
            <a:r>
              <a:rPr lang="en-US" dirty="0"/>
              <a:t>Support Vector Machine – 72%</a:t>
            </a:r>
          </a:p>
          <a:p>
            <a:r>
              <a:rPr lang="en-US" dirty="0"/>
              <a:t>Decision Tree – 65%</a:t>
            </a:r>
          </a:p>
          <a:p>
            <a:r>
              <a:rPr lang="en-US" dirty="0"/>
              <a:t>Random Forest – 74%</a:t>
            </a:r>
          </a:p>
        </p:txBody>
      </p:sp>
    </p:spTree>
    <p:extLst>
      <p:ext uri="{BB962C8B-B14F-4D97-AF65-F5344CB8AC3E}">
        <p14:creationId xmlns:p14="http://schemas.microsoft.com/office/powerpoint/2010/main" val="114846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39007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Writer Data</a:t>
                      </a:r>
                      <a:endParaRPr lang="en-US" sz="24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Past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NaNoWriMos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Ongoing </a:t>
                      </a:r>
                      <a:r>
                        <a:rPr lang="en-US" dirty="0" err="1" smtClean="0"/>
                        <a:t>NaNoWriMo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51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br>
              <a:rPr lang="en-US" sz="4000" smtClean="0"/>
            </a:br>
            <a:r>
              <a:rPr lang="en-US" sz="2800" smtClean="0"/>
              <a:t>Include Word Count from current contest</a:t>
            </a:r>
            <a:endParaRPr lang="en-US" sz="2800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148390" y="1696955"/>
          <a:ext cx="4423611" cy="15016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74537"/>
                <a:gridCol w="1474537"/>
                <a:gridCol w="1474537"/>
              </a:tblGrid>
              <a:tr h="6526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Actual </a:t>
                      </a:r>
                      <a:r>
                        <a:rPr lang="en-US" sz="1700" dirty="0">
                          <a:effectLst/>
                        </a:rPr>
                        <a:t>0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Actual 1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Predicted 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46</a:t>
                      </a:r>
                      <a:endParaRPr lang="uk-UA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9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534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Predicted 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8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 smtClean="0">
                          <a:effectLst/>
                        </a:rPr>
                        <a:t>38</a:t>
                      </a:r>
                      <a:endParaRPr lang="en-US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880810" y="1560138"/>
          <a:ext cx="6717630" cy="177532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43526"/>
                <a:gridCol w="1343526"/>
                <a:gridCol w="1343526"/>
                <a:gridCol w="1343526"/>
                <a:gridCol w="1343526"/>
              </a:tblGrid>
              <a:tr h="554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effectLst/>
                        </a:rPr>
                        <a:t>Precision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Recall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F1-Score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effectLst/>
                        </a:rPr>
                        <a:t>Support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0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0.85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0.84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0.84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55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0.81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0.82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46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974">
                <a:tc>
                  <a:txBody>
                    <a:bodyPr/>
                    <a:lstStyle/>
                    <a:p>
                      <a:r>
                        <a:rPr lang="en-US" sz="1700" dirty="0" err="1">
                          <a:effectLst/>
                        </a:rPr>
                        <a:t>avg</a:t>
                      </a:r>
                      <a:r>
                        <a:rPr lang="en-US" sz="1700" dirty="0">
                          <a:effectLst/>
                        </a:rPr>
                        <a:t>/total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 dirty="0" smtClean="0">
                          <a:effectLst/>
                        </a:rPr>
                        <a:t>0.83</a:t>
                      </a:r>
                      <a:endParaRPr lang="nb-NO" sz="1700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i-FI" sz="1700" dirty="0">
                          <a:effectLst/>
                        </a:rPr>
                        <a:t>101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4753"/>
          <a:stretch/>
        </p:blipFill>
        <p:spPr>
          <a:xfrm>
            <a:off x="1" y="3762711"/>
            <a:ext cx="4226196" cy="28466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93"/>
          <a:stretch/>
        </p:blipFill>
        <p:spPr>
          <a:xfrm>
            <a:off x="3989918" y="3762709"/>
            <a:ext cx="4249707" cy="28576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5537"/>
          <a:stretch/>
        </p:blipFill>
        <p:spPr>
          <a:xfrm>
            <a:off x="7984367" y="3762709"/>
            <a:ext cx="4207633" cy="285769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684" y="3566986"/>
            <a:ext cx="241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Data –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smtClean="0"/>
              <a:t>&amp; 2</a:t>
            </a:r>
            <a:r>
              <a:rPr lang="en-US" baseline="30000" smtClean="0"/>
              <a:t>nd</a:t>
            </a:r>
            <a:r>
              <a:rPr lang="en-US" smtClean="0"/>
              <a:t> PC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60437" y="3501864"/>
            <a:ext cx="342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Data Predictions –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PC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56361" y="3502794"/>
            <a:ext cx="3983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</a:t>
            </a:r>
            <a:r>
              <a:rPr lang="en-US" smtClean="0"/>
              <a:t>Data Actual Outcomes </a:t>
            </a:r>
            <a:r>
              <a:rPr lang="en-US" dirty="0" smtClean="0"/>
              <a:t>– 1</a:t>
            </a:r>
            <a:r>
              <a:rPr lang="en-US" baseline="30000" dirty="0" smtClean="0"/>
              <a:t>st</a:t>
            </a:r>
            <a:r>
              <a:rPr lang="en-US" dirty="0" smtClean="0"/>
              <a:t> &amp; 2</a:t>
            </a:r>
            <a:r>
              <a:rPr lang="en-US" baseline="30000" dirty="0" smtClean="0"/>
              <a:t>nd</a:t>
            </a:r>
            <a:r>
              <a:rPr lang="en-US" dirty="0" smtClean="0"/>
              <a:t> 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/>
              <a:t>Logistic Regression – Predicting Winning Writers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9" y="1379621"/>
            <a:ext cx="5351014" cy="5342021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290543"/>
              </p:ext>
            </p:extLst>
          </p:nvPr>
        </p:nvGraphicFramePr>
        <p:xfrm>
          <a:off x="5734263" y="1809572"/>
          <a:ext cx="6075948" cy="24070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7974"/>
                <a:gridCol w="3037974"/>
              </a:tblGrid>
              <a:tr h="396236"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Feature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 smtClean="0">
                          <a:effectLst/>
                        </a:rPr>
                        <a:t>Measured Importance</a:t>
                      </a:r>
                      <a:endParaRPr lang="en-US" sz="1700" b="1" dirty="0">
                        <a:effectLst/>
                      </a:endParaRP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Second</a:t>
                      </a:r>
                      <a:r>
                        <a:rPr lang="en-US" sz="1600" baseline="0" dirty="0" smtClean="0"/>
                        <a:t> Week Word Count</a:t>
                      </a:r>
                      <a:endParaRPr lang="en-US" sz="1600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0.712847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LifetimeWordCount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0.057194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Second Week </a:t>
                      </a:r>
                      <a:r>
                        <a:rPr lang="en-US" sz="1600" dirty="0" err="1" smtClean="0"/>
                        <a:t>Num</a:t>
                      </a:r>
                      <a:r>
                        <a:rPr lang="en-US" sz="1600" dirty="0" smtClean="0"/>
                        <a:t> Submissions</a:t>
                      </a:r>
                      <a:endParaRPr lang="en-US" sz="1600" dirty="0"/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sz="1700">
                          <a:effectLst/>
                        </a:rPr>
                        <a:t>0.045414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Expected Avg Submission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b-NO" sz="1700">
                          <a:effectLst/>
                        </a:rPr>
                        <a:t>0.039117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6236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Consecutive Part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r-HR" sz="1700" dirty="0">
                          <a:effectLst/>
                        </a:rPr>
                        <a:t>0.036241</a:t>
                      </a:r>
                    </a:p>
                  </a:txBody>
                  <a:tcPr marL="153945" marR="153945" marT="71051" marB="710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621968" y="4428912"/>
            <a:ext cx="5350832" cy="160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 smtClean="0"/>
              <a:t>Data of progress in first few weeks helps improve predictions</a:t>
            </a:r>
            <a:endParaRPr lang="is-I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is-IS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3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model</a:t>
            </a:r>
          </a:p>
          <a:p>
            <a:pPr lvl="1"/>
            <a:r>
              <a:rPr lang="en-US" dirty="0" smtClean="0"/>
              <a:t>Collect more data</a:t>
            </a:r>
          </a:p>
          <a:p>
            <a:pPr lvl="1"/>
            <a:r>
              <a:rPr lang="en-US" dirty="0" smtClean="0"/>
              <a:t>Feature Engineering</a:t>
            </a:r>
          </a:p>
          <a:p>
            <a:r>
              <a:rPr lang="en-US" dirty="0" smtClean="0"/>
              <a:t>Predicting Final Word Count</a:t>
            </a:r>
          </a:p>
          <a:p>
            <a:r>
              <a:rPr lang="en-US" dirty="0" smtClean="0"/>
              <a:t>Discovering clusters of writers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10" y="1739115"/>
            <a:ext cx="2830173" cy="41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4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Improving the model</a:t>
            </a:r>
          </a:p>
          <a:p>
            <a:pPr lvl="1"/>
            <a:r>
              <a:rPr lang="en-US" dirty="0" smtClean="0"/>
              <a:t>Collect more data</a:t>
            </a:r>
          </a:p>
          <a:p>
            <a:pPr lvl="1"/>
            <a:r>
              <a:rPr lang="en-US" dirty="0" smtClean="0"/>
              <a:t>Feature Engineering</a:t>
            </a:r>
          </a:p>
          <a:p>
            <a:r>
              <a:rPr lang="en-US" dirty="0" smtClean="0"/>
              <a:t>Predicting Final Word Count</a:t>
            </a:r>
          </a:p>
          <a:p>
            <a:r>
              <a:rPr lang="en-US" dirty="0" smtClean="0"/>
              <a:t>Discovering clusters of writers</a:t>
            </a:r>
          </a:p>
          <a:p>
            <a:endParaRPr lang="en-US" dirty="0"/>
          </a:p>
          <a:p>
            <a:r>
              <a:rPr lang="en-US" dirty="0" smtClean="0"/>
              <a:t>Win the Next </a:t>
            </a:r>
            <a:r>
              <a:rPr lang="en-US" dirty="0" err="1" smtClean="0"/>
              <a:t>NaNoWriMo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210" y="1739115"/>
            <a:ext cx="2830173" cy="41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NaNoWriMo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5187" y="2147870"/>
            <a:ext cx="3183275" cy="2950723"/>
          </a:xfrm>
        </p:spPr>
        <p:txBody>
          <a:bodyPr>
            <a:normAutofit fontScale="925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 November 1, participants begin working towards the goal of writing a </a:t>
            </a:r>
            <a:r>
              <a:rPr lang="en-US" b="1" dirty="0" smtClean="0"/>
              <a:t>50,000-word</a:t>
            </a:r>
            <a:r>
              <a:rPr lang="en-US" dirty="0" smtClean="0"/>
              <a:t> novel by 11:59 PM on November 30.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Valuing enthusiasm, determination, and a deadline, </a:t>
            </a:r>
            <a:r>
              <a:rPr lang="en-US" dirty="0" err="1" smtClean="0"/>
              <a:t>NaNoWriMo</a:t>
            </a:r>
            <a:r>
              <a:rPr lang="en-US" dirty="0" smtClean="0"/>
              <a:t> is for </a:t>
            </a:r>
            <a:r>
              <a:rPr lang="en-US" i="1" dirty="0" smtClean="0"/>
              <a:t>anyone</a:t>
            </a:r>
            <a:r>
              <a:rPr lang="en-US" dirty="0" smtClean="0"/>
              <a:t> who has ever thought about writing a novel.”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 - http</a:t>
            </a:r>
            <a:r>
              <a:rPr lang="en-US" i="1" dirty="0"/>
              <a:t>://</a:t>
            </a:r>
            <a:r>
              <a:rPr lang="en-US" i="1" dirty="0" err="1"/>
              <a:t>nanowrimo.org</a:t>
            </a:r>
            <a:r>
              <a:rPr lang="en-US" i="1" dirty="0"/>
              <a:t>/about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7" y="2147870"/>
            <a:ext cx="7911853" cy="223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8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8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sz="2800" dirty="0"/>
              <a:t>Tracking my Writing Progress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92" y="83800"/>
            <a:ext cx="4464579" cy="365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886"/>
          <a:stretch/>
        </p:blipFill>
        <p:spPr>
          <a:xfrm>
            <a:off x="150045" y="1813142"/>
            <a:ext cx="5945955" cy="3861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4567"/>
          <a:stretch/>
        </p:blipFill>
        <p:spPr>
          <a:xfrm>
            <a:off x="6801325" y="3866736"/>
            <a:ext cx="4608915" cy="29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7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162125"/>
            <a:ext cx="10515600" cy="1325563"/>
          </a:xfrm>
        </p:spPr>
        <p:txBody>
          <a:bodyPr/>
          <a:lstStyle/>
          <a:p>
            <a:r>
              <a:rPr lang="en-US" dirty="0" smtClean="0"/>
              <a:t>Exploring the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02" y="5105059"/>
            <a:ext cx="2769088" cy="1089944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Municipal Liaisons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</a:t>
            </a:r>
            <a:r>
              <a:rPr lang="en-US" dirty="0" smtClean="0"/>
              <a:t>x likely to Win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03" y="1221374"/>
            <a:ext cx="4519865" cy="2805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168" y="3840823"/>
            <a:ext cx="4507832" cy="3089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875" y="3962401"/>
            <a:ext cx="4476061" cy="291966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64430" y="1907492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501 Writers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219 won last contest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282 lost last contest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002" y="3433011"/>
            <a:ext cx="2769088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Writers with Sponsors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2x likely to Win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68" y="1037638"/>
            <a:ext cx="4336584" cy="287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4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Data: Novels</a:t>
            </a:r>
            <a:endParaRPr lang="en-US" sz="2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571874" y="891796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2123 Novels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1333 winners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790 non-winners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63" y="2272792"/>
            <a:ext cx="5003800" cy="3378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478" y="2272792"/>
            <a:ext cx="5003800" cy="3378200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096000" y="5688124"/>
            <a:ext cx="5855368" cy="1089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400" dirty="0" smtClean="0"/>
              <a:t>A well written synopsis probably has nothing to do with winning or losing </a:t>
            </a:r>
            <a:r>
              <a:rPr lang="en-US" sz="2400" dirty="0" err="1" smtClean="0"/>
              <a:t>NaNoWriMo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4561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sz="2800" dirty="0" smtClean="0">
                <a:hlinkClick r:id="rId3"/>
              </a:rPr>
              <a:t>Tracking my Writing Progress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8" y="1706730"/>
            <a:ext cx="5216603" cy="394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5402171" y="1690688"/>
            <a:ext cx="6487490" cy="421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Motivation:</a:t>
            </a:r>
            <a:br>
              <a:rPr lang="en-US" dirty="0" smtClean="0"/>
            </a:br>
            <a:r>
              <a:rPr lang="en-US" sz="2800" dirty="0" smtClean="0">
                <a:hlinkClick r:id="rId3"/>
              </a:rPr>
              <a:t>Tracking my Writing Progress</a:t>
            </a:r>
            <a:r>
              <a:rPr lang="en-US" sz="2800" dirty="0" smtClean="0"/>
              <a:t> 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8" y="1706730"/>
            <a:ext cx="5216603" cy="3946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r="4886"/>
          <a:stretch/>
        </p:blipFill>
        <p:spPr>
          <a:xfrm>
            <a:off x="5402171" y="1690688"/>
            <a:ext cx="6487490" cy="421280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07422" y="5470357"/>
            <a:ext cx="111771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Goal</a:t>
            </a:r>
            <a:r>
              <a:rPr lang="en-US" sz="2800" dirty="0" smtClean="0"/>
              <a:t>:</a:t>
            </a:r>
            <a:r>
              <a:rPr lang="en-US" sz="2800" dirty="0"/>
              <a:t> </a:t>
            </a:r>
            <a:r>
              <a:rPr lang="en-US" sz="2800" dirty="0" smtClean="0"/>
              <a:t>Predict if a writer or novel will win the next contest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0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705124"/>
              </p:ext>
            </p:extLst>
          </p:nvPr>
        </p:nvGraphicFramePr>
        <p:xfrm>
          <a:off x="419099" y="166688"/>
          <a:ext cx="11181351" cy="5121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5338"/>
                <a:gridCol w="2426979"/>
                <a:gridCol w="3163696"/>
                <a:gridCol w="2795338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Writer Data</a:t>
                      </a:r>
                      <a:endParaRPr lang="en-US" sz="2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Past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NaNoWriMos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Ongoing </a:t>
                      </a:r>
                      <a:r>
                        <a:rPr lang="en-US" b="1" dirty="0" err="1" smtClean="0"/>
                        <a:t>NaNoWriMo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Numerical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Binary</a:t>
                      </a:r>
                      <a:endParaRPr lang="en-US" u="sn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Member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Municipal Liaison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Donor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Lifetime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Sponsorship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</a:t>
                      </a:r>
                      <a:r>
                        <a:rPr lang="en-US" baseline="0" dirty="0" smtClean="0"/>
                        <a:t> Novels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</a:t>
                      </a:r>
                      <a:r>
                        <a:rPr lang="en-US" baseline="0" dirty="0" smtClean="0"/>
                        <a:t> Week Word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</a:t>
                      </a:r>
                      <a:r>
                        <a:rPr lang="en-US" baseline="0" dirty="0" smtClean="0"/>
                        <a:t> Wins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Second Week </a:t>
                      </a:r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Submissions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 Donations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Average Submission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Daily 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Years</a:t>
                      </a:r>
                      <a:r>
                        <a:rPr lang="en-US" baseline="0" dirty="0" smtClean="0"/>
                        <a:t> Participated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Consecutive Winning Years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08014"/>
              </p:ext>
            </p:extLst>
          </p:nvPr>
        </p:nvGraphicFramePr>
        <p:xfrm>
          <a:off x="5606712" y="3097288"/>
          <a:ext cx="3424993" cy="3220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49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Novel Data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u="none" dirty="0" smtClean="0"/>
                        <a:t>Genre</a:t>
                      </a:r>
                      <a:endParaRPr lang="en-US" u="non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Words in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Unique Words in Synopsis/Excerpt</a:t>
                      </a:r>
                      <a:endParaRPr lang="en-US" dirty="0"/>
                    </a:p>
                  </a:txBody>
                  <a:tcPr/>
                </a:tc>
              </a:tr>
              <a:tr h="41751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Sentences in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Num</a:t>
                      </a:r>
                      <a:r>
                        <a:rPr lang="en-US" dirty="0" smtClean="0"/>
                        <a:t> Paragraph Synopsis/Excerpt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Reading Score of Synopsis/Excerpt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04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40" y="74006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4184" y="1256130"/>
            <a:ext cx="75685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Stats from Most Recent Contest – Word Count API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08" b="31533"/>
          <a:stretch/>
        </p:blipFill>
        <p:spPr>
          <a:xfrm>
            <a:off x="446840" y="2614237"/>
            <a:ext cx="4423610" cy="3365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1" b="6533"/>
          <a:stretch/>
        </p:blipFill>
        <p:spPr>
          <a:xfrm>
            <a:off x="446840" y="1978987"/>
            <a:ext cx="4847055" cy="427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74" y="2772318"/>
            <a:ext cx="7010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6820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7358" y="11919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pages – Kimono Labs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162" y="1697288"/>
            <a:ext cx="8980129" cy="468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358" y="220224"/>
            <a:ext cx="10515600" cy="1325563"/>
          </a:xfrm>
        </p:spPr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7358" y="12649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pages – Beautiful Soup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4996"/>
          <a:stretch/>
        </p:blipFill>
        <p:spPr>
          <a:xfrm>
            <a:off x="259630" y="1937502"/>
            <a:ext cx="6278355" cy="3228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6"/>
          <a:stretch/>
        </p:blipFill>
        <p:spPr>
          <a:xfrm>
            <a:off x="259630" y="5304360"/>
            <a:ext cx="6413500" cy="1288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3143"/>
          <a:stretch/>
        </p:blipFill>
        <p:spPr>
          <a:xfrm>
            <a:off x="6795713" y="3311985"/>
            <a:ext cx="5216603" cy="3427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16" y="1264967"/>
            <a:ext cx="64135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8" y="162125"/>
            <a:ext cx="10515600" cy="1325563"/>
          </a:xfrm>
        </p:spPr>
        <p:txBody>
          <a:bodyPr/>
          <a:lstStyle/>
          <a:p>
            <a:r>
              <a:rPr lang="en-US" dirty="0" smtClean="0"/>
              <a:t>Exploring the Data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002" y="5028500"/>
            <a:ext cx="2769088" cy="108994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/>
              <a:t>Municipal Liaisons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/>
              <a:t>6</a:t>
            </a:r>
            <a:r>
              <a:rPr lang="en-US" sz="2600" dirty="0" smtClean="0"/>
              <a:t>x likely to Win</a:t>
            </a:r>
            <a:endParaRPr lang="en-US" sz="2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34971" y="2316889"/>
            <a:ext cx="4058652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501 Writers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219 won last contest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282 lost last contest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47002" y="3812475"/>
            <a:ext cx="2769088" cy="10899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Writers with Sponsors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 smtClean="0"/>
              <a:t>2x likely to Win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149" y="2109187"/>
            <a:ext cx="4654225" cy="3087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317" y="2052340"/>
            <a:ext cx="4507832" cy="308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0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1408</TotalTime>
  <Words>1162</Words>
  <Application>Microsoft Macintosh PowerPoint</Application>
  <PresentationFormat>Widescreen</PresentationFormat>
  <Paragraphs>337</Paragraphs>
  <Slides>23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Calibri</vt:lpstr>
      <vt:lpstr>Calibri Light</vt:lpstr>
      <vt:lpstr>Wingdings</vt:lpstr>
      <vt:lpstr>Retrospect</vt:lpstr>
      <vt:lpstr>General Assembly - DAT-19 Predicting NaNoWriMo Winners </vt:lpstr>
      <vt:lpstr>What is NaNoWriMo?</vt:lpstr>
      <vt:lpstr>Motivation: Tracking my Writing Progress  </vt:lpstr>
      <vt:lpstr>Motivation: Tracking my Writing Progress  </vt:lpstr>
      <vt:lpstr>PowerPoint Presentation</vt:lpstr>
      <vt:lpstr>Getting the Data</vt:lpstr>
      <vt:lpstr>Getting the Data</vt:lpstr>
      <vt:lpstr>Getting the Data</vt:lpstr>
      <vt:lpstr>Exploring the Data</vt:lpstr>
      <vt:lpstr>PowerPoint Presentation</vt:lpstr>
      <vt:lpstr>Predicting Winning Novels from Text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Next Steps</vt:lpstr>
      <vt:lpstr>Questions?</vt:lpstr>
      <vt:lpstr>Motivation: Tracking my Writing Progress </vt:lpstr>
      <vt:lpstr>Exploring the Data</vt:lpstr>
      <vt:lpstr>Exploring the Data: Novels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NaNoWriMo</dc:title>
  <dc:creator>Microsoft Office User</dc:creator>
  <cp:lastModifiedBy>Microsoft Office User</cp:lastModifiedBy>
  <cp:revision>86</cp:revision>
  <dcterms:created xsi:type="dcterms:W3CDTF">2016-02-27T03:13:59Z</dcterms:created>
  <dcterms:modified xsi:type="dcterms:W3CDTF">2016-02-29T16:09:25Z</dcterms:modified>
</cp:coreProperties>
</file>